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3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7" r:id="rId3"/>
    <p:sldId id="257" r:id="rId4"/>
    <p:sldId id="273" r:id="rId5"/>
    <p:sldId id="274" r:id="rId6"/>
    <p:sldId id="259" r:id="rId7"/>
    <p:sldId id="269" r:id="rId8"/>
    <p:sldId id="278" r:id="rId9"/>
    <p:sldId id="279" r:id="rId10"/>
    <p:sldId id="275" r:id="rId11"/>
    <p:sldId id="263" r:id="rId12"/>
    <p:sldId id="276" r:id="rId13"/>
    <p:sldId id="264" r:id="rId14"/>
  </p:sldIdLst>
  <p:sldSz cx="9144000" cy="6858000" type="screen4x3"/>
  <p:notesSz cx="7010400" cy="9296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8FE"/>
    <a:srgbClr val="55E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5" autoAdjust="0"/>
    <p:restoredTop sz="94613"/>
  </p:normalViewPr>
  <p:slideViewPr>
    <p:cSldViewPr>
      <p:cViewPr>
        <p:scale>
          <a:sx n="80" d="100"/>
          <a:sy n="80" d="100"/>
        </p:scale>
        <p:origin x="-123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07719-DE6A-487D-95DF-A63CAA657507}" type="datetimeFigureOut">
              <a:rPr lang="en-US" smtClean="0"/>
              <a:t>2/11/2016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FC357-5B77-4BDA-ADC3-209B78034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17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7352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6380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63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endParaRPr dirty="0"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0812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77896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7756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831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0982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0982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1098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7922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792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9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charset="0"/>
              <a:buChar char="•"/>
            </a:pPr>
            <a:endParaRPr lang="en-US" dirty="0" smtClean="0"/>
          </a:p>
          <a:p>
            <a:pPr marL="171450" indent="-171450" algn="l">
              <a:buFont typeface="Arial" charset="0"/>
              <a:buChar char="•"/>
            </a:pPr>
            <a:endParaRPr lang="en-US" dirty="0" smtClean="0"/>
          </a:p>
          <a:p>
            <a:pPr marL="0" indent="0" algn="l">
              <a:buFont typeface="Arial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3935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181570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114773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271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9213574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95121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05518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2024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681170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3344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5767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5141274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1053248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1874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3624208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9620069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91337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50" b="0" i="0" u="none" strike="noStrike" cap="none" baseline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650" b="0" i="0" u="none" strike="noStrike" cap="none" baseline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02887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1942416" y="3200400"/>
            <a:ext cx="660045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OAKSIDE ELEMENTARY SCHOOL 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ce Sans Pro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1752600" y="4495800"/>
            <a:ext cx="7391400" cy="1407863"/>
          </a:xfrm>
          <a:prstGeom prst="rect">
            <a:avLst/>
          </a:prstGeom>
          <a:noFill/>
          <a:ln>
            <a:noFill/>
          </a:ln>
        </p:spPr>
        <p:txBody>
          <a:bodyPr lIns="91425" tIns="9125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rce Sans Pro"/>
              </a:rPr>
              <a:t>SCHOOL LEARNING TEAM PRESENTATION 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rce Sans Pro"/>
              </a:rPr>
              <a:t>JANUARY 12, 2016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400" b="0" i="0" u="none" strike="noStrike" cap="none" baseline="0" dirty="0" smtClean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4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rce Sans Pro"/>
              </a:rPr>
              <a:t>Staci Woodley, Principal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400" b="0" i="0" u="none" strike="noStrike" cap="none" baseline="0" dirty="0" smtClean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rce Sans Pr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rce Sans Pro"/>
              </a:rPr>
              <a:t>School Learning Team</a:t>
            </a:r>
            <a:r>
              <a:rPr lang="en-US" sz="1400" b="0" i="0" u="none" strike="noStrike" cap="none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rce Sans Pro"/>
              </a:rPr>
              <a:t> Members: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rce Sans Pro"/>
              </a:rPr>
              <a:t>Jessica Newby, Nancy Castro, Tara Platt, Alexis Vazquez, and Michele Bass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rce Sans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1"/>
            <a:ext cx="3865775" cy="289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Palatino Linotype" pitchFamily="18" charset="0"/>
              </a:rPr>
              <a:t>Enrichment</a:t>
            </a:r>
            <a:endParaRPr lang="en-US" sz="2800" dirty="0">
              <a:latin typeface="Palatino Linotyp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57725"/>
            <a:ext cx="1830285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5000"/>
            <a:ext cx="1827315" cy="1370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50" y="4648200"/>
            <a:ext cx="2209800" cy="14716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75817" y="336487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Palatino Linotype" pitchFamily="18" charset="0"/>
              </a:rPr>
              <a:t>Art Enrichment</a:t>
            </a:r>
            <a:endParaRPr lang="es-US" sz="1100" dirty="0"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7" y="5953036"/>
            <a:ext cx="18273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Palatino Linotype" pitchFamily="18" charset="0"/>
              </a:rPr>
              <a:t>The S.W.A.T Team assisted with Chrome Books</a:t>
            </a:r>
            <a:endParaRPr lang="es-US" sz="1100" dirty="0">
              <a:latin typeface="Palatino Linotyp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157" y="3356627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Palatino Linotype" pitchFamily="18" charset="0"/>
              </a:rPr>
              <a:t>Library/Media Specialist Enrichment</a:t>
            </a:r>
            <a:endParaRPr lang="es-US" sz="1100" dirty="0">
              <a:latin typeface="Palatino Linotyp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0700" y="6096000"/>
            <a:ext cx="1962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Palatino Linotype" pitchFamily="18" charset="0"/>
              </a:rPr>
              <a:t>Creating videos to educate our peers on Digital Citizenship</a:t>
            </a:r>
            <a:endParaRPr lang="es-US" sz="1100" dirty="0">
              <a:latin typeface="Palatino Linotype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27952"/>
            <a:ext cx="2209800" cy="16573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33800" y="4263479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Palatino Linotype" pitchFamily="18" charset="0"/>
              </a:rPr>
              <a:t>Geography studies:  Students work in groups to research one of the five regions of the </a:t>
            </a:r>
            <a:r>
              <a:rPr lang="en-US" sz="1100" dirty="0">
                <a:latin typeface="Palatino Linotype" pitchFamily="18" charset="0"/>
              </a:rPr>
              <a:t>U</a:t>
            </a:r>
            <a:r>
              <a:rPr lang="en-US" sz="1100" dirty="0" smtClean="0">
                <a:latin typeface="Palatino Linotype" pitchFamily="18" charset="0"/>
              </a:rPr>
              <a:t>nited States</a:t>
            </a:r>
            <a:endParaRPr lang="es-US" sz="1100" dirty="0">
              <a:latin typeface="Palatino Linotyp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1"/>
          <a:stretch/>
        </p:blipFill>
        <p:spPr>
          <a:xfrm>
            <a:off x="6870700" y="1066800"/>
            <a:ext cx="1816100" cy="20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91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Support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 and Partnerships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ce Sans Pro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981200" y="1787374"/>
            <a:ext cx="3197531" cy="2511494"/>
          </a:xfrm>
        </p:spPr>
        <p:txBody>
          <a:bodyPr>
            <a:normAutofit/>
          </a:bodyPr>
          <a:lstStyle/>
          <a:p>
            <a:r>
              <a:rPr lang="en-US" sz="1700" dirty="0" smtClean="0">
                <a:latin typeface="Palatino Linotype" pitchFamily="18" charset="0"/>
              </a:rPr>
              <a:t>CUNY – NYSIEB                                                                                (New York State Initiative on Emergent Bilinguals)</a:t>
            </a:r>
          </a:p>
          <a:p>
            <a:r>
              <a:rPr lang="en-US" sz="1700" dirty="0" smtClean="0">
                <a:latin typeface="Palatino Linotype" pitchFamily="18" charset="0"/>
              </a:rPr>
              <a:t>Guidance Counselor</a:t>
            </a:r>
          </a:p>
          <a:p>
            <a:r>
              <a:rPr lang="en-US" sz="1700" dirty="0" smtClean="0">
                <a:latin typeface="Palatino Linotype" pitchFamily="18" charset="0"/>
              </a:rPr>
              <a:t>Arts 10566</a:t>
            </a:r>
          </a:p>
          <a:p>
            <a:r>
              <a:rPr lang="en-US" sz="1600" dirty="0">
                <a:latin typeface="Palatino Linotype" pitchFamily="18" charset="0"/>
              </a:rPr>
              <a:t>Sanctuary</a:t>
            </a:r>
          </a:p>
          <a:p>
            <a:pPr marL="0" indent="0">
              <a:buNone/>
            </a:pPr>
            <a:endParaRPr lang="en-US" sz="1700" dirty="0" smtClean="0">
              <a:latin typeface="Palatino Linotype" pitchFamily="18" charset="0"/>
            </a:endParaRPr>
          </a:p>
          <a:p>
            <a:pPr marL="0" indent="0">
              <a:buNone/>
            </a:pPr>
            <a:endParaRPr lang="en-US" sz="1700" dirty="0">
              <a:latin typeface="Palatino Linotype" pitchFamily="18" charset="0"/>
            </a:endParaRPr>
          </a:p>
          <a:p>
            <a:pPr marL="0" indent="0">
              <a:buNone/>
            </a:pPr>
            <a:endParaRPr lang="en-US" dirty="0">
              <a:latin typeface="Palatino Linotyp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752600"/>
            <a:ext cx="3197093" cy="274009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latino Linotype" pitchFamily="18" charset="0"/>
              </a:rPr>
              <a:t>WJCS</a:t>
            </a:r>
            <a:endParaRPr lang="en-US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Good News Club</a:t>
            </a:r>
          </a:p>
          <a:p>
            <a:r>
              <a:rPr lang="en-US" dirty="0">
                <a:latin typeface="Palatino Linotype" pitchFamily="18" charset="0"/>
              </a:rPr>
              <a:t>Barnes and Noble Fundraiser</a:t>
            </a:r>
          </a:p>
          <a:p>
            <a:r>
              <a:rPr lang="en-US" dirty="0">
                <a:latin typeface="Palatino Linotype" pitchFamily="18" charset="0"/>
              </a:rPr>
              <a:t>Field Library Collaboration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0" y="4191000"/>
            <a:ext cx="3123210" cy="2424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1" b="12035"/>
          <a:stretch/>
        </p:blipFill>
        <p:spPr>
          <a:xfrm>
            <a:off x="4724400" y="4191000"/>
            <a:ext cx="3657600" cy="261375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1600200" y="308424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Celebrations and Family Involvement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ce Sans Pro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200" y="1447800"/>
            <a:ext cx="7391400" cy="48768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Palatino Linotype" charset="0"/>
                <a:ea typeface="Palatino Linotype" charset="0"/>
                <a:cs typeface="Palatino Linotype" charset="0"/>
              </a:rPr>
              <a:t>Celebrations, Incentives and Family Workshops</a:t>
            </a:r>
            <a:r>
              <a:rPr lang="en-US" sz="1600" b="1" dirty="0" smtClean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Summer Reading Challenge Celebration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School wide Reading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Challenge/2000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Books read quarterly (Celebrations, Book Bursts displayed, and Monthly Super Reader recognition)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Scholastic Book Fair 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Family Literacy/Math Nights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Family Literacy Celebrations (individual classrooms)</a:t>
            </a:r>
          </a:p>
          <a:p>
            <a:pPr lvl="1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PBIS (Positive Behavior Intervention Services</a:t>
            </a:r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29851" r="29999" b="14428"/>
          <a:stretch/>
        </p:blipFill>
        <p:spPr>
          <a:xfrm>
            <a:off x="1228526" y="4648200"/>
            <a:ext cx="3038674" cy="1992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02" y="2819400"/>
            <a:ext cx="1623961" cy="142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3" r="40896" b="10846"/>
          <a:stretch/>
        </p:blipFill>
        <p:spPr>
          <a:xfrm>
            <a:off x="7186561" y="152400"/>
            <a:ext cx="1769645" cy="1389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10663" r="17910" b="30431"/>
          <a:stretch/>
        </p:blipFill>
        <p:spPr>
          <a:xfrm>
            <a:off x="5257800" y="4648199"/>
            <a:ext cx="3006811" cy="19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115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THANK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000" t="17000" r="7999" b="26000"/>
          <a:stretch/>
        </p:blipFill>
        <p:spPr>
          <a:xfrm>
            <a:off x="2133600" y="1828800"/>
            <a:ext cx="5684919" cy="266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48006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alatino Linotype" pitchFamily="18" charset="0"/>
              </a:rPr>
              <a:t>Stay tuned for more </a:t>
            </a:r>
            <a:r>
              <a:rPr lang="en-US" sz="2800" dirty="0" err="1" smtClean="0">
                <a:latin typeface="Palatino Linotype" pitchFamily="18" charset="0"/>
              </a:rPr>
              <a:t>POWerful</a:t>
            </a:r>
            <a:r>
              <a:rPr lang="en-US" sz="2800" dirty="0" smtClean="0">
                <a:latin typeface="Palatino Linotype" pitchFamily="18" charset="0"/>
              </a:rPr>
              <a:t> work!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A System Focused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 on </a:t>
            </a:r>
            <a:br>
              <a:rPr lang="en-US" sz="2800" b="0" i="0" u="none" strike="noStrike" cap="none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</a:br>
            <a:r>
              <a:rPr lang="en-US" sz="2800" b="0" i="0" u="none" strike="noStrike" cap="none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Every Student; Every Day 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ce Sans Pro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1828800"/>
            <a:ext cx="659198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Palatino Linotype" charset="0"/>
                <a:ea typeface="Palatino Linotype" charset="0"/>
                <a:cs typeface="Palatino Linotype" charset="0"/>
              </a:rPr>
              <a:t>Reading</a:t>
            </a:r>
          </a:p>
          <a:p>
            <a:r>
              <a:rPr lang="en-US" sz="2800" dirty="0" smtClean="0">
                <a:latin typeface="Palatino Linotype" charset="0"/>
                <a:ea typeface="Palatino Linotype" charset="0"/>
                <a:cs typeface="Palatino Linotype" charset="0"/>
              </a:rPr>
              <a:t>By </a:t>
            </a:r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the year 2020, all students (cohort 2014) will achieve grade level literacy by the end of </a:t>
            </a:r>
            <a:r>
              <a:rPr lang="en-US" sz="2800" dirty="0" smtClean="0">
                <a:latin typeface="Palatino Linotype" charset="0"/>
                <a:ea typeface="Palatino Linotype" charset="0"/>
                <a:cs typeface="Palatino Linotype" charset="0"/>
              </a:rPr>
              <a:t>grade 3</a:t>
            </a:r>
          </a:p>
          <a:p>
            <a:pPr marL="0" indent="0">
              <a:buNone/>
            </a:pPr>
            <a:r>
              <a:rPr lang="en-US" sz="2800" dirty="0" smtClean="0">
                <a:latin typeface="Palatino Linotype" charset="0"/>
                <a:ea typeface="Palatino Linotype" charset="0"/>
                <a:cs typeface="Palatino Linotype" charset="0"/>
              </a:rPr>
              <a:t>Graduation</a:t>
            </a:r>
            <a:endParaRPr lang="en-US" sz="28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2800" dirty="0" smtClean="0">
                <a:latin typeface="Palatino Linotype" charset="0"/>
                <a:ea typeface="Palatino Linotype" charset="0"/>
                <a:cs typeface="Palatino Linotype" charset="0"/>
              </a:rPr>
              <a:t>By </a:t>
            </a:r>
            <a:r>
              <a:rPr lang="en-US" sz="2800" dirty="0">
                <a:latin typeface="Palatino Linotype" charset="0"/>
                <a:ea typeface="Palatino Linotype" charset="0"/>
                <a:cs typeface="Palatino Linotype" charset="0"/>
              </a:rPr>
              <a:t>the year 2020, graduation rates will increase to 100% </a:t>
            </a:r>
          </a:p>
          <a:p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060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792801" y="39551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Oakside Elementary 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</a:br>
            <a:r>
              <a:rPr lang="en-US" sz="28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Demographic Data 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ce Sans Pro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160323"/>
              </p:ext>
            </p:extLst>
          </p:nvPr>
        </p:nvGraphicFramePr>
        <p:xfrm>
          <a:off x="2209800" y="1752600"/>
          <a:ext cx="5257800" cy="4058486"/>
        </p:xfrm>
        <a:graphic>
          <a:graphicData uri="http://schemas.openxmlformats.org/drawingml/2006/table">
            <a:tbl>
              <a:tblPr/>
              <a:tblGrid>
                <a:gridCol w="2632848"/>
                <a:gridCol w="2624952"/>
              </a:tblGrid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Total Enrollment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 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486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66340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nd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 Grade Enrollment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215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66340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3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rd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 Grade Enrollment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271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7080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Number of Classes Per Grade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11 – Grade 2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12 – Grade 3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Average Class Size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20 students – Grade 2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24 students – Grade 3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664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English Language Learners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164 (34%)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Special Education 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65 (13%)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792801" y="39551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b="0" i="0" u="none" strike="noStrike" cap="none" baseline="0" dirty="0" err="1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Oakside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 Elementary 2</a:t>
            </a:r>
            <a:r>
              <a:rPr lang="en-US" sz="2800" b="0" i="0" u="none" strike="noStrike" cap="none" baseline="300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nd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 Grade 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</a:br>
            <a:r>
              <a:rPr lang="en-US" sz="28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Demographic Data 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ce Sans Pro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028298"/>
              </p:ext>
            </p:extLst>
          </p:nvPr>
        </p:nvGraphicFramePr>
        <p:xfrm>
          <a:off x="2209800" y="1752600"/>
          <a:ext cx="5257800" cy="3836988"/>
        </p:xfrm>
        <a:graphic>
          <a:graphicData uri="http://schemas.openxmlformats.org/drawingml/2006/table">
            <a:tbl>
              <a:tblPr/>
              <a:tblGrid>
                <a:gridCol w="2632848"/>
                <a:gridCol w="2624952"/>
              </a:tblGrid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Total Classes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 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11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66340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Transitional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66340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Dual Language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7080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Transitional Bilingual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ICT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664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Self Contained 2/3 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General Education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4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2286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792801" y="39551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b="0" i="0" u="none" strike="noStrike" cap="none" baseline="0" dirty="0" err="1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Oakside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 Elementary 3</a:t>
            </a:r>
            <a:r>
              <a:rPr lang="en-US" sz="2800" b="0" i="0" u="none" strike="noStrike" cap="none" baseline="300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rd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Grade 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</a:br>
            <a:r>
              <a:rPr lang="en-US" sz="2800" dirty="0" smtClean="0">
                <a:solidFill>
                  <a:schemeClr val="dk1"/>
                </a:solidFill>
                <a:latin typeface="Palatino Linotype" charset="0"/>
                <a:ea typeface="Palatino Linotype" charset="0"/>
                <a:cs typeface="Palatino Linotype" charset="0"/>
                <a:sym typeface="Souce Sans Pro"/>
              </a:rPr>
              <a:t>Demographic Data 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Palatino Linotype" charset="0"/>
              <a:ea typeface="Palatino Linotype" charset="0"/>
              <a:cs typeface="Palatino Linotype" charset="0"/>
              <a:sym typeface="Souce Sans Pro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616693"/>
              </p:ext>
            </p:extLst>
          </p:nvPr>
        </p:nvGraphicFramePr>
        <p:xfrm>
          <a:off x="2209800" y="1752600"/>
          <a:ext cx="5257800" cy="3173586"/>
        </p:xfrm>
        <a:graphic>
          <a:graphicData uri="http://schemas.openxmlformats.org/drawingml/2006/table">
            <a:tbl>
              <a:tblPr/>
              <a:tblGrid>
                <a:gridCol w="2632848"/>
                <a:gridCol w="2624952"/>
              </a:tblGrid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Total Classes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 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12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66340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Dual Language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2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70806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Transitional Bilingual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ICT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3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  <a:tr h="664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Self Contained 2/3 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1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E9F9"/>
                    </a:solidFill>
                  </a:tcPr>
                </a:tc>
              </a:tr>
              <a:tr h="3793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General Education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latin typeface="Palatino Linotype" charset="0"/>
                          <a:ea typeface="Palatino Linotype" charset="0"/>
                          <a:cs typeface="Palatino Linotype" charset="0"/>
                        </a:rPr>
                        <a:t>6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F8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325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1676400" y="60960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dirty="0" err="1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Fountas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 &amp; </a:t>
            </a:r>
            <a:r>
              <a:rPr lang="en-US" sz="2800" dirty="0" err="1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Pinnell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 Data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Palatino Linotype" charset="0"/>
                <a:sym typeface="Souce Sans Pro"/>
              </a:rPr>
              <a:t/>
            </a:r>
            <a:b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Palatino Linotype" charset="0"/>
                <a:sym typeface="Souce Sans Pro"/>
              </a:rPr>
            </a:br>
            <a:r>
              <a:rPr lang="en-US" sz="2800" dirty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</a:b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2</a:t>
            </a:r>
            <a:r>
              <a:rPr lang="en-US" sz="2800" baseline="300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nd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 Grade </a:t>
            </a:r>
            <a:r>
              <a:rPr lang="en-US" sz="20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</a:br>
            <a:endParaRPr lang="en-US" b="0" i="0" u="none" strike="noStrike" cap="none" baseline="0" dirty="0">
              <a:solidFill>
                <a:schemeClr val="dk1"/>
              </a:solidFill>
              <a:latin typeface="Palatino Linotype" pitchFamily="18" charset="0"/>
              <a:ea typeface="Palatino Linotype" charset="0"/>
              <a:cs typeface="Times New Roman" pitchFamily="18" charset="0"/>
              <a:sym typeface="Souce Sans Pro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97529"/>
              </p:ext>
            </p:extLst>
          </p:nvPr>
        </p:nvGraphicFramePr>
        <p:xfrm>
          <a:off x="1752600" y="2057400"/>
          <a:ext cx="6476999" cy="1676400"/>
        </p:xfrm>
        <a:graphic>
          <a:graphicData uri="http://schemas.openxmlformats.org/drawingml/2006/table">
            <a:tbl>
              <a:tblPr firstRow="1" firstCol="1" bandRow="1"/>
              <a:tblGrid>
                <a:gridCol w="1679222"/>
                <a:gridCol w="1599259"/>
                <a:gridCol w="1532623"/>
                <a:gridCol w="1665895"/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In Need of Intensive Support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H and Below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Approaching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Expectations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I – J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On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K – 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Exceeds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M+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103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41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46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32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35895"/>
              </p:ext>
            </p:extLst>
          </p:nvPr>
        </p:nvGraphicFramePr>
        <p:xfrm>
          <a:off x="1752600" y="4191000"/>
          <a:ext cx="6476999" cy="2044065"/>
        </p:xfrm>
        <a:graphic>
          <a:graphicData uri="http://schemas.openxmlformats.org/drawingml/2006/table">
            <a:tbl>
              <a:tblPr firstRow="1" firstCol="1" bandRow="1"/>
              <a:tblGrid>
                <a:gridCol w="1679222"/>
                <a:gridCol w="1599259"/>
                <a:gridCol w="1532623"/>
                <a:gridCol w="1665895"/>
              </a:tblGrid>
              <a:tr h="112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In Need of Intensive Support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and Below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Approaching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Expectations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J</a:t>
                      </a:r>
                      <a:r>
                        <a:rPr lang="en-US" sz="1400" baseline="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 -K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On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 - M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Exceeds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N+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83 students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50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37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43 students</a:t>
                      </a:r>
                      <a:endParaRPr lang="en-US" sz="175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52600" y="1676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Palatino Linotype" pitchFamily="18" charset="0"/>
              </a:rPr>
              <a:t>Beginning of the Year</a:t>
            </a:r>
            <a:endParaRPr lang="en-US" sz="1800" dirty="0"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38100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Palatino Linotype" pitchFamily="18" charset="0"/>
              </a:rPr>
              <a:t>Middle of the Year</a:t>
            </a:r>
            <a:endParaRPr lang="en-US" sz="1800" dirty="0">
              <a:latin typeface="Palatino Linotype" pitchFamily="18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1600200" y="533400"/>
            <a:ext cx="6589199" cy="12808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Souce Sans Pro"/>
              <a:buNone/>
            </a:pPr>
            <a:r>
              <a:rPr lang="en-US" sz="2800" dirty="0" err="1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Fountas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 &amp; </a:t>
            </a:r>
            <a:r>
              <a:rPr lang="en-US" sz="2800" dirty="0" err="1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Pinnell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 Data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Palatino Linotype" charset="0"/>
                <a:sym typeface="Souce Sans Pro"/>
              </a:rPr>
              <a:t/>
            </a:r>
            <a:b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Palatino Linotype" charset="0"/>
                <a:sym typeface="Souce Sans Pro"/>
              </a:rPr>
            </a:br>
            <a:r>
              <a:rPr lang="en-US" sz="2800" dirty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</a:b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3</a:t>
            </a:r>
            <a:r>
              <a:rPr lang="en-US" sz="2800" baseline="300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rd</a:t>
            </a:r>
            <a:r>
              <a:rPr lang="en-US" sz="2800" dirty="0" smtClean="0">
                <a:solidFill>
                  <a:schemeClr val="dk1"/>
                </a:solidFill>
                <a:latin typeface="Palatino Linotype" pitchFamily="18" charset="0"/>
                <a:ea typeface="Palatino Linotype" charset="0"/>
                <a:cs typeface="Times New Roman" pitchFamily="18" charset="0"/>
                <a:sym typeface="Souce Sans Pro"/>
              </a:rPr>
              <a:t> Grade</a:t>
            </a:r>
            <a:endParaRPr lang="en-US" sz="4400" b="0" i="0" u="none" strike="noStrike" cap="none" baseline="0" dirty="0">
              <a:solidFill>
                <a:schemeClr val="dk1"/>
              </a:solidFill>
              <a:latin typeface="Palatino Linotype" pitchFamily="18" charset="0"/>
              <a:ea typeface="Palatino Linotype" charset="0"/>
              <a:cs typeface="Times New Roman" pitchFamily="18" charset="0"/>
              <a:sym typeface="Souce Sans Pro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712776"/>
              </p:ext>
            </p:extLst>
          </p:nvPr>
        </p:nvGraphicFramePr>
        <p:xfrm>
          <a:off x="1828801" y="1981200"/>
          <a:ext cx="6095999" cy="1743456"/>
        </p:xfrm>
        <a:graphic>
          <a:graphicData uri="http://schemas.openxmlformats.org/drawingml/2006/table">
            <a:tbl>
              <a:tblPr firstRow="1" firstCol="1" bandRow="1"/>
              <a:tblGrid>
                <a:gridCol w="1600199"/>
                <a:gridCol w="1524000"/>
                <a:gridCol w="1447800"/>
                <a:gridCol w="1524000"/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In Need of Intensive Support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K and Below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Approaching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Expectations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L – 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On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N – 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Exceeds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P+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125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71 students</a:t>
                      </a:r>
                      <a:endParaRPr lang="en-US" sz="175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23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27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268392"/>
              </p:ext>
            </p:extLst>
          </p:nvPr>
        </p:nvGraphicFramePr>
        <p:xfrm>
          <a:off x="1828800" y="4191000"/>
          <a:ext cx="6172200" cy="2057400"/>
        </p:xfrm>
        <a:graphic>
          <a:graphicData uri="http://schemas.openxmlformats.org/drawingml/2006/table">
            <a:tbl>
              <a:tblPr firstRow="1" firstCol="1" bandRow="1"/>
              <a:tblGrid>
                <a:gridCol w="1600200"/>
                <a:gridCol w="1524000"/>
                <a:gridCol w="1460500"/>
                <a:gridCol w="1587500"/>
              </a:tblGrid>
              <a:tr h="1200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In Need of Intensive Support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 </a:t>
                      </a: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and Below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Approaching </a:t>
                      </a:r>
                      <a:r>
                        <a:rPr lang="en-US" sz="1400" dirty="0" err="1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Expections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M </a:t>
                      </a: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N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On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Levels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O </a:t>
                      </a: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P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Exceeds Grade Level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Level </a:t>
                      </a:r>
                      <a:r>
                        <a:rPr lang="en-US" sz="140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Q+</a:t>
                      </a:r>
                      <a:endParaRPr lang="en-US" sz="140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E9F9"/>
                    </a:solidFill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115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55 students</a:t>
                      </a:r>
                      <a:endParaRPr lang="en-US" sz="1750" dirty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51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50" dirty="0" smtClean="0">
                        <a:effectLst/>
                        <a:latin typeface="Palatino Linotype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 smtClean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39 </a:t>
                      </a:r>
                      <a:r>
                        <a:rPr lang="en-US" sz="1750" dirty="0">
                          <a:effectLst/>
                          <a:latin typeface="Palatino Linotype" pitchFamily="18" charset="0"/>
                          <a:ea typeface="Calibri"/>
                          <a:cs typeface="Times New Roman"/>
                        </a:rPr>
                        <a:t>Students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F8FE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2600" y="16002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Palatino Linotype" pitchFamily="18" charset="0"/>
              </a:rPr>
              <a:t>Beginning of the Year</a:t>
            </a:r>
            <a:endParaRPr lang="en-US" sz="1800" dirty="0"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3821668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Palatino Linotype" pitchFamily="18" charset="0"/>
              </a:rPr>
              <a:t>Middle of </a:t>
            </a:r>
            <a:r>
              <a:rPr lang="en-US" sz="1800" dirty="0" err="1" smtClean="0">
                <a:latin typeface="Palatino Linotype" pitchFamily="18" charset="0"/>
              </a:rPr>
              <a:t>theYear</a:t>
            </a:r>
            <a:endParaRPr lang="en-US" sz="18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821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6589199" cy="1280890"/>
          </a:xfrm>
        </p:spPr>
        <p:txBody>
          <a:bodyPr>
            <a:normAutofit/>
          </a:bodyPr>
          <a:lstStyle/>
          <a:p>
            <a:r>
              <a:rPr lang="en-US" sz="3100" dirty="0" smtClean="0">
                <a:latin typeface="Palatino Linotype" charset="0"/>
                <a:ea typeface="Palatino Linotype" charset="0"/>
                <a:cs typeface="Palatino Linotype" charset="0"/>
              </a:rPr>
              <a:t>Action Plan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endParaRPr lang="en-US" sz="27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330356" y="1219200"/>
            <a:ext cx="6591985" cy="4158622"/>
          </a:xfrm>
        </p:spPr>
        <p:txBody>
          <a:bodyPr>
            <a:noAutofit/>
          </a:bodyPr>
          <a:lstStyle/>
          <a:p>
            <a:pPr marL="400050" lvl="1" indent="0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Inspire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love for reading through teacher enthusiasm, school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incentives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and interactive lessons. </a:t>
            </a:r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400050" lvl="1" indent="0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Provide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differentiated reading instruction driven by assessment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data.	</a:t>
            </a:r>
          </a:p>
          <a:p>
            <a:pPr marL="400050" lvl="1" indent="0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Conduct individual teacher data meetings </a:t>
            </a:r>
          </a:p>
          <a:p>
            <a:pPr marL="400050" lvl="1" indent="0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Use a balance of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complex poetry, fiction and non-fiction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texts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during whole class 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instruction.</a:t>
            </a:r>
          </a:p>
          <a:p>
            <a:pPr marL="400050" lvl="1" indent="0"/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Implement </a:t>
            </a:r>
            <a:r>
              <a:rPr lang="en-US" dirty="0">
                <a:latin typeface="Palatino Linotype" charset="0"/>
                <a:ea typeface="Palatino Linotype" charset="0"/>
                <a:cs typeface="Palatino Linotype" charset="0"/>
              </a:rPr>
              <a:t>a Reader’s Workshop Model in every classroom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5" y="2209800"/>
            <a:ext cx="18288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555" b="14445"/>
          <a:stretch/>
        </p:blipFill>
        <p:spPr>
          <a:xfrm>
            <a:off x="2590799" y="4024440"/>
            <a:ext cx="2216069" cy="236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3571" t="17000" r="24942" b="26000"/>
          <a:stretch/>
        </p:blipFill>
        <p:spPr>
          <a:xfrm>
            <a:off x="5410200" y="3997145"/>
            <a:ext cx="1981200" cy="23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7046399" cy="1738090"/>
          </a:xfrm>
        </p:spPr>
        <p:txBody>
          <a:bodyPr>
            <a:normAutofit/>
          </a:bodyPr>
          <a:lstStyle/>
          <a:p>
            <a:r>
              <a:rPr lang="en-US" sz="3100" dirty="0" smtClean="0">
                <a:latin typeface="Palatino Linotype" charset="0"/>
                <a:ea typeface="Palatino Linotype" charset="0"/>
                <a:cs typeface="Palatino Linotype" charset="0"/>
              </a:rPr>
              <a:t>Action Plan</a:t>
            </a:r>
            <a: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  <a:t/>
            </a:r>
            <a:br>
              <a:rPr lang="en-US" dirty="0" smtClean="0">
                <a:latin typeface="Palatino Linotype" charset="0"/>
                <a:ea typeface="Palatino Linotype" charset="0"/>
                <a:cs typeface="Palatino Linotype" charset="0"/>
              </a:rPr>
            </a:br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Develop a community of reciprocal teaching and learning</a:t>
            </a:r>
            <a:endParaRPr lang="en-US" sz="20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71600" y="1524000"/>
            <a:ext cx="7543800" cy="5334000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>
                <a:latin typeface="Palatino Linotype" charset="0"/>
                <a:ea typeface="Palatino Linotype" charset="0"/>
                <a:cs typeface="Palatino Linotype" charset="0"/>
              </a:rPr>
              <a:t>Staff led and planned presentations including: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Modeling components of Reader’s Workshop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Demonstrating  proper technique for using the F&amp;P benchmark assessments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Explicit teaching to the Lesson Planning Template for Guided Reading.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Training on ways to use the miscue analysis to drive instruction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Literacy Leaders and Reading Teachers  facilitating faculty conferences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Teacher participation in book study discussion </a:t>
            </a:r>
            <a:r>
              <a:rPr lang="en-US" sz="1600" u="sng" dirty="0" smtClean="0">
                <a:latin typeface="Palatino Linotype" charset="0"/>
                <a:ea typeface="Palatino Linotype" charset="0"/>
                <a:cs typeface="Palatino Linotype" charset="0"/>
              </a:rPr>
              <a:t>Explicit Direct Instruction for English Learners</a:t>
            </a:r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 by John R. Hollingsworth and Silvia E. Ybarra</a:t>
            </a:r>
            <a:endParaRPr lang="en-US" sz="1600" u="sng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ICT Training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UCLA Walkthroughs</a:t>
            </a:r>
          </a:p>
          <a:p>
            <a:pPr lvl="2"/>
            <a:r>
              <a:rPr lang="en-US" sz="1600" dirty="0" smtClean="0">
                <a:latin typeface="Palatino Linotype" charset="0"/>
                <a:ea typeface="Palatino Linotype" charset="0"/>
                <a:cs typeface="Palatino Linotype" charset="0"/>
              </a:rPr>
              <a:t>Team Meetings</a:t>
            </a:r>
          </a:p>
          <a:p>
            <a:pPr lvl="1"/>
            <a:endParaRPr lang="en-US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lvl="1"/>
            <a:endParaRPr lang="en-US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1546</TotalTime>
  <Words>579</Words>
  <Application>Microsoft Office PowerPoint</Application>
  <PresentationFormat>On-screen Show (4:3)</PresentationFormat>
  <Paragraphs>176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Wisp</vt:lpstr>
      <vt:lpstr>OAKSIDE ELEMENTARY SCHOOL </vt:lpstr>
      <vt:lpstr>A System Focused on  Every Student; Every Day </vt:lpstr>
      <vt:lpstr>Oakside Elementary  Demographic Data </vt:lpstr>
      <vt:lpstr>Oakside Elementary 2nd Grade  Demographic Data </vt:lpstr>
      <vt:lpstr>Oakside Elementary 3rd Grade  Demographic Data </vt:lpstr>
      <vt:lpstr>Fountas &amp; Pinnell Data  2nd Grade  </vt:lpstr>
      <vt:lpstr>Fountas &amp; Pinnell Data  3rd Grade</vt:lpstr>
      <vt:lpstr>Action Plan </vt:lpstr>
      <vt:lpstr>Action Plan Develop a community of reciprocal teaching and learning</vt:lpstr>
      <vt:lpstr>Enrichment</vt:lpstr>
      <vt:lpstr>Support and Partnerships</vt:lpstr>
      <vt:lpstr>Celebrations and Family Involvement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Daniel Callahan</dc:creator>
  <cp:lastModifiedBy>Staci Woodley</cp:lastModifiedBy>
  <cp:revision>77</cp:revision>
  <cp:lastPrinted>2016-01-12T19:13:45Z</cp:lastPrinted>
  <dcterms:modified xsi:type="dcterms:W3CDTF">2016-02-11T14:53:23Z</dcterms:modified>
</cp:coreProperties>
</file>